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6"/>
  </p:sldMasterIdLst>
  <p:sldIdLst>
    <p:sldId id="256" r:id="rId7"/>
    <p:sldId id="257" r:id="rId8"/>
    <p:sldId id="275" r:id="rId9"/>
    <p:sldId id="271" r:id="rId10"/>
    <p:sldId id="258" r:id="rId11"/>
    <p:sldId id="264" r:id="rId12"/>
    <p:sldId id="276" r:id="rId13"/>
    <p:sldId id="272" r:id="rId14"/>
    <p:sldId id="262" r:id="rId15"/>
    <p:sldId id="259" r:id="rId16"/>
    <p:sldId id="261" r:id="rId17"/>
    <p:sldId id="273" r:id="rId18"/>
    <p:sldId id="263" r:id="rId19"/>
    <p:sldId id="265" r:id="rId20"/>
    <p:sldId id="266" r:id="rId21"/>
    <p:sldId id="268" r:id="rId22"/>
    <p:sldId id="269" r:id="rId23"/>
    <p:sldId id="270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5EC9B24-283A-43B7-9CBF-13D167F33D2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92661EE-45C1-40E2-8904-9CD5E8E26A9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03D086DF-08A1-4487-8C7A-2CF9AE3032C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B251D624-3D1C-4002-AB30-35CEDEB02FCD}" type="datetime2">
              <a:rPr lang="en-US" altLang="en-US"/>
              <a:pPr/>
              <a:t>Friday, August 23, 2019</a:t>
            </a:fld>
            <a:endParaRPr lang="en-US" alt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9EAB7CB2-2323-4972-8DE5-48AE0EC3048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5791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New Member Recruiting</a:t>
            </a:r>
          </a:p>
        </p:txBody>
      </p:sp>
      <p:pic>
        <p:nvPicPr>
          <p:cNvPr id="6150" name="Picture 6" descr="AZlogo">
            <a:extLst>
              <a:ext uri="{FF2B5EF4-FFF2-40B4-BE49-F238E27FC236}">
                <a16:creationId xmlns:a16="http://schemas.microsoft.com/office/drawing/2014/main" id="{DBE9FFBC-83AE-4144-82E1-C175C08926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79413"/>
            <a:ext cx="3429000" cy="87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10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EF9BE-7660-483C-A2A5-F6B092F08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738743-EE8B-414C-A10E-7855EB266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D05A8-6E57-44CC-BF34-422DF218A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94724D-CDDE-4C10-9EB1-45D01F6E44F4}" type="datetime2">
              <a:rPr lang="en-US" altLang="en-US"/>
              <a:pPr/>
              <a:t>Friday, August 23, 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262DB-66F6-4E04-9BA0-A0A0CA334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New Member Recruiting</a:t>
            </a:r>
          </a:p>
        </p:txBody>
      </p:sp>
    </p:spTree>
    <p:extLst>
      <p:ext uri="{BB962C8B-B14F-4D97-AF65-F5344CB8AC3E}">
        <p14:creationId xmlns:p14="http://schemas.microsoft.com/office/powerpoint/2010/main" val="3521204468"/>
      </p:ext>
    </p:extLst>
  </p:cSld>
  <p:clrMapOvr>
    <a:masterClrMapping/>
  </p:clrMapOvr>
  <p:transition spd="med" advTm="10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992536-9A9C-4C5C-9EEF-E3AA7191C1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1295400"/>
            <a:ext cx="2057400" cy="472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543BB3-36F5-4ACB-9051-DCBAAC122D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3400" y="1295400"/>
            <a:ext cx="6019800" cy="4724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25DFF-0A92-41C1-A577-FAFA40904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94724D-CDDE-4C10-9EB1-45D01F6E44F4}" type="datetime2">
              <a:rPr lang="en-US" altLang="en-US"/>
              <a:pPr/>
              <a:t>Friday, August 23, 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6F571-6BEF-4EBF-9171-03727B9BE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New Member Recruiting</a:t>
            </a:r>
          </a:p>
        </p:txBody>
      </p:sp>
    </p:spTree>
    <p:extLst>
      <p:ext uri="{BB962C8B-B14F-4D97-AF65-F5344CB8AC3E}">
        <p14:creationId xmlns:p14="http://schemas.microsoft.com/office/powerpoint/2010/main" val="500205888"/>
      </p:ext>
    </p:extLst>
  </p:cSld>
  <p:clrMapOvr>
    <a:masterClrMapping/>
  </p:clrMapOvr>
  <p:transition spd="med" advTm="1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7B6E9-251C-4154-AA74-5D3E6BF70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F07CD-31E2-42F2-B19D-17E86A81F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1A2B9-94CF-4EDB-BACF-838732935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94724D-CDDE-4C10-9EB1-45D01F6E44F4}" type="datetime2">
              <a:rPr lang="en-US" altLang="en-US"/>
              <a:pPr/>
              <a:t>Friday, August 23, 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5D86C-68A4-4798-B876-52D288898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New Member Recruiting</a:t>
            </a:r>
          </a:p>
        </p:txBody>
      </p:sp>
    </p:spTree>
    <p:extLst>
      <p:ext uri="{BB962C8B-B14F-4D97-AF65-F5344CB8AC3E}">
        <p14:creationId xmlns:p14="http://schemas.microsoft.com/office/powerpoint/2010/main" val="2232069190"/>
      </p:ext>
    </p:extLst>
  </p:cSld>
  <p:clrMapOvr>
    <a:masterClrMapping/>
  </p:clrMapOvr>
  <p:transition spd="med" advTm="1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A1F92-C02F-4EEA-9C12-888440F52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9453C-260E-4A31-BAD2-4210D596F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91A7B-F9CA-487E-AA2D-4114E3EE3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94724D-CDDE-4C10-9EB1-45D01F6E44F4}" type="datetime2">
              <a:rPr lang="en-US" altLang="en-US"/>
              <a:pPr/>
              <a:t>Friday, August 23, 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157C1-0207-450E-8EB9-7214613B6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New Member Recruiting</a:t>
            </a:r>
          </a:p>
        </p:txBody>
      </p:sp>
    </p:spTree>
    <p:extLst>
      <p:ext uri="{BB962C8B-B14F-4D97-AF65-F5344CB8AC3E}">
        <p14:creationId xmlns:p14="http://schemas.microsoft.com/office/powerpoint/2010/main" val="16107240"/>
      </p:ext>
    </p:extLst>
  </p:cSld>
  <p:clrMapOvr>
    <a:masterClrMapping/>
  </p:clrMapOvr>
  <p:transition spd="med" advTm="10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6C38C-D59F-4849-803D-FCB566925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58CDD-1295-4637-B023-3C6B141D06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2667000"/>
            <a:ext cx="4038600" cy="3352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9671F7-65CA-4965-9D45-A0B1FC4CF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4400" y="2667000"/>
            <a:ext cx="4038600" cy="3352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32739-9B6A-45A6-9391-3E8EA038E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94724D-CDDE-4C10-9EB1-45D01F6E44F4}" type="datetime2">
              <a:rPr lang="en-US" altLang="en-US"/>
              <a:pPr/>
              <a:t>Friday, August 23, 2019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6D6265-DF67-464D-A3D9-8E4F80D57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New Member Recruiting</a:t>
            </a:r>
          </a:p>
        </p:txBody>
      </p:sp>
    </p:spTree>
    <p:extLst>
      <p:ext uri="{BB962C8B-B14F-4D97-AF65-F5344CB8AC3E}">
        <p14:creationId xmlns:p14="http://schemas.microsoft.com/office/powerpoint/2010/main" val="1094891653"/>
      </p:ext>
    </p:extLst>
  </p:cSld>
  <p:clrMapOvr>
    <a:masterClrMapping/>
  </p:clrMapOvr>
  <p:transition spd="med" advTm="10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50CED-3605-4C2C-AE93-072271BCB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B27103-5FAA-496B-81BC-297BA5141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3406C6-D960-4ACB-ADED-B4AFC45E4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385F0D-2E53-44E8-98F1-AA7FB7DE34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515B34-9254-44DF-B7AC-9E5C8B3B8D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B3592A-ABD5-4FE3-8CC3-5F6EE65AA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94724D-CDDE-4C10-9EB1-45D01F6E44F4}" type="datetime2">
              <a:rPr lang="en-US" altLang="en-US"/>
              <a:pPr/>
              <a:t>Friday, August 23, 2019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4EA7F0-B6ED-4F49-BA2F-6E880339C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New Member Recruiting</a:t>
            </a:r>
          </a:p>
        </p:txBody>
      </p:sp>
    </p:spTree>
    <p:extLst>
      <p:ext uri="{BB962C8B-B14F-4D97-AF65-F5344CB8AC3E}">
        <p14:creationId xmlns:p14="http://schemas.microsoft.com/office/powerpoint/2010/main" val="2054542842"/>
      </p:ext>
    </p:extLst>
  </p:cSld>
  <p:clrMapOvr>
    <a:masterClrMapping/>
  </p:clrMapOvr>
  <p:transition spd="med" advTm="10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E66B1-8792-4179-9C25-593766F5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3694C1-49E0-4A58-9B77-3F3D95952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94724D-CDDE-4C10-9EB1-45D01F6E44F4}" type="datetime2">
              <a:rPr lang="en-US" altLang="en-US"/>
              <a:pPr/>
              <a:t>Friday, August 23, 2019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22D361-C530-4824-8CDE-FEB19C50B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New Member Recruiting</a:t>
            </a:r>
          </a:p>
        </p:txBody>
      </p:sp>
    </p:spTree>
    <p:extLst>
      <p:ext uri="{BB962C8B-B14F-4D97-AF65-F5344CB8AC3E}">
        <p14:creationId xmlns:p14="http://schemas.microsoft.com/office/powerpoint/2010/main" val="191093114"/>
      </p:ext>
    </p:extLst>
  </p:cSld>
  <p:clrMapOvr>
    <a:masterClrMapping/>
  </p:clrMapOvr>
  <p:transition spd="med" advTm="10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F580A5-7F7A-4807-98AA-050DC43B8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94724D-CDDE-4C10-9EB1-45D01F6E44F4}" type="datetime2">
              <a:rPr lang="en-US" altLang="en-US"/>
              <a:pPr/>
              <a:t>Friday, August 23, 2019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3E66D2-85AD-4EC3-887C-911B96358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New Member Recruiting</a:t>
            </a:r>
          </a:p>
        </p:txBody>
      </p:sp>
    </p:spTree>
    <p:extLst>
      <p:ext uri="{BB962C8B-B14F-4D97-AF65-F5344CB8AC3E}">
        <p14:creationId xmlns:p14="http://schemas.microsoft.com/office/powerpoint/2010/main" val="4111935895"/>
      </p:ext>
    </p:extLst>
  </p:cSld>
  <p:clrMapOvr>
    <a:masterClrMapping/>
  </p:clrMapOvr>
  <p:transition spd="med" advTm="10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8EA0-AECB-47EB-A6DC-523856255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FC4AE-8D95-4F98-AA46-F8A1CA749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5E07A2-C0C8-4B60-930D-7788CF8B42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CE2BA-1627-431B-9974-7BF47A3C4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94724D-CDDE-4C10-9EB1-45D01F6E44F4}" type="datetime2">
              <a:rPr lang="en-US" altLang="en-US"/>
              <a:pPr/>
              <a:t>Friday, August 23, 2019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D68054-008F-4320-A959-63A6DEED8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New Member Recruiting</a:t>
            </a:r>
          </a:p>
        </p:txBody>
      </p:sp>
    </p:spTree>
    <p:extLst>
      <p:ext uri="{BB962C8B-B14F-4D97-AF65-F5344CB8AC3E}">
        <p14:creationId xmlns:p14="http://schemas.microsoft.com/office/powerpoint/2010/main" val="2279548592"/>
      </p:ext>
    </p:extLst>
  </p:cSld>
  <p:clrMapOvr>
    <a:masterClrMapping/>
  </p:clrMapOvr>
  <p:transition spd="med" advTm="10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BDB6-A739-4838-B7EC-165FD4393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60DBDA-5C27-40B4-9523-34BE48E3EE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AE7005-2CFA-4191-A3C4-E81C185AE9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03700C-334E-4E7F-9827-639383DA4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94724D-CDDE-4C10-9EB1-45D01F6E44F4}" type="datetime2">
              <a:rPr lang="en-US" altLang="en-US"/>
              <a:pPr/>
              <a:t>Friday, August 23, 2019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0893D6-86CA-4B5C-B9C7-F1797FDEA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New Member Recruiting</a:t>
            </a:r>
          </a:p>
        </p:txBody>
      </p:sp>
    </p:spTree>
    <p:extLst>
      <p:ext uri="{BB962C8B-B14F-4D97-AF65-F5344CB8AC3E}">
        <p14:creationId xmlns:p14="http://schemas.microsoft.com/office/powerpoint/2010/main" val="863213691"/>
      </p:ext>
    </p:extLst>
  </p:cSld>
  <p:clrMapOvr>
    <a:masterClrMapping/>
  </p:clrMapOvr>
  <p:transition spd="med" advTm="10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80DA6FD-E8CE-4493-801E-707F9CA3BE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295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78E0A32-D931-4968-AB23-4E47BF27A7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667000"/>
            <a:ext cx="82296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783AF14-7DFB-41BB-96AD-E0A67B1CC08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003399"/>
                </a:solidFill>
                <a:latin typeface="+mn-lt"/>
              </a:defRPr>
            </a:lvl1pPr>
          </a:lstStyle>
          <a:p>
            <a:fld id="{9A94724D-CDDE-4C10-9EB1-45D01F6E44F4}" type="datetime2">
              <a:rPr lang="en-US" altLang="en-US"/>
              <a:pPr/>
              <a:t>Friday, August 23, 2019</a:t>
            </a:fld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A02C40B-A9B4-4F09-9CB5-24086B1EAF5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29350"/>
            <a:ext cx="2971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003399"/>
                </a:solidFill>
                <a:latin typeface="+mn-lt"/>
              </a:defRPr>
            </a:lvl1pPr>
          </a:lstStyle>
          <a:p>
            <a:r>
              <a:rPr lang="en-US" altLang="en-US"/>
              <a:t>New Member Recruiting</a:t>
            </a:r>
          </a:p>
        </p:txBody>
      </p:sp>
      <p:pic>
        <p:nvPicPr>
          <p:cNvPr id="3078" name="Picture 6" descr="AZlogo">
            <a:extLst>
              <a:ext uri="{FF2B5EF4-FFF2-40B4-BE49-F238E27FC236}">
                <a16:creationId xmlns:a16="http://schemas.microsoft.com/office/drawing/2014/main" id="{3814D2F7-0550-4120-B823-968E936B900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79413"/>
            <a:ext cx="3429000" cy="87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 advTm="10000">
    <p:fade/>
  </p:transition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0033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Agency FB" panose="020B0503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Agency FB" panose="020B0503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Agency FB" panose="020B0503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Agency FB" panose="020B0503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Agency FB" panose="020B0503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Agency FB" panose="020B0503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Agency FB" panose="020B0503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Agency FB" panose="020B0503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E2C7ED23-4CDE-43DC-AA81-C0F90B292D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B251D624-3D1C-4002-AB30-35CEDEB02FCD}" type="datetime2">
              <a:rPr lang="en-US" altLang="en-US"/>
              <a:pPr/>
              <a:t>Friday, August 23, 2019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1241A0-5156-41E6-83D6-50B4F33841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New Member Recruiting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C92BBA54-9802-4C17-944A-4264E726620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New Member Recruiting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672D9BD-4A6A-4525-BB36-21464DE511F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Steps for recruitment and new member education</a:t>
            </a:r>
          </a:p>
        </p:txBody>
      </p:sp>
    </p:spTree>
  </p:cSld>
  <p:clrMapOvr>
    <a:masterClrMapping/>
  </p:clrMapOvr>
  <p:transition spd="med" advTm="10000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EB57C-BEBF-4939-83D4-12BE67B75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724D-CDDE-4C10-9EB1-45D01F6E44F4}" type="datetime2">
              <a:rPr lang="en-US" altLang="en-US"/>
              <a:pPr/>
              <a:t>Friday, August 23, 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F0540-9529-4227-B48B-47897C37C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New Member Recruiting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3FE68CCB-D463-45A1-801B-F4291519B9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Add Prospective Members to AZNetwork.org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3842D16-1B9A-4E6F-AA1D-D567B08724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This should be done at formal meeting</a:t>
            </a:r>
          </a:p>
          <a:p>
            <a:r>
              <a:rPr lang="en-US" altLang="en-US" dirty="0"/>
              <a:t>The new student initiation fee is $95</a:t>
            </a:r>
          </a:p>
          <a:p>
            <a:r>
              <a:rPr lang="en-US" altLang="en-US" dirty="0"/>
              <a:t>Please make sure the members are added to the site two weeks before the scheduled initiation date</a:t>
            </a:r>
          </a:p>
          <a:p>
            <a:r>
              <a:rPr lang="en-US" altLang="en-US" dirty="0"/>
              <a:t>Certificates and pins will not be sent until payment is received </a:t>
            </a:r>
          </a:p>
          <a:p>
            <a:endParaRPr lang="en-US" altLang="en-US" dirty="0"/>
          </a:p>
        </p:txBody>
      </p:sp>
    </p:spTree>
  </p:cSld>
  <p:clrMapOvr>
    <a:masterClrMapping/>
  </p:clrMapOvr>
  <p:transition spd="med" advTm="10000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53D5D2-B353-4F72-ABE6-123645F56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724D-CDDE-4C10-9EB1-45D01F6E44F4}" type="datetime2">
              <a:rPr lang="en-US" altLang="en-US"/>
              <a:pPr/>
              <a:t>Friday, August 23, 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DD4A8-F0C4-44A5-B8C3-50357B9E2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New Member Recruiting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D19A6311-5400-4F33-8C32-487A27DCC9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Assign big brothers/big sisters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188E164-EFD9-4EB5-82D6-FCE717D68E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Current members provide guidance and support to prospective members. A big brother or sister can give a prospective counsel through the membership process and help them get to know the chapter.</a:t>
            </a:r>
          </a:p>
          <a:p>
            <a:r>
              <a:rPr lang="en-US" altLang="en-US"/>
              <a:t>Big brothers or sisters should be prepared to dedicate time and energy to the prospective.</a:t>
            </a:r>
          </a:p>
        </p:txBody>
      </p:sp>
    </p:spTree>
  </p:cSld>
  <p:clrMapOvr>
    <a:masterClrMapping/>
  </p:clrMapOvr>
  <p:transition spd="med" advTm="10000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730A0-D966-457E-80A3-84467F256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724D-CDDE-4C10-9EB1-45D01F6E44F4}" type="datetime2">
              <a:rPr lang="en-US" altLang="en-US"/>
              <a:pPr/>
              <a:t>Friday, August 23, 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4280D-E8DB-4EF9-AB88-7C7916D12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New Member Recruiting</a:t>
            </a: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BD3001F0-0EE0-40A6-8005-71715FFFFC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What should be covered in member education?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9AD39DE-593F-450A-B58E-2308237C52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History of Alpha Zeta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Purpose/Mission/Vision of AZ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History of your chapter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Availability of scholarships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National conference information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Current officers (national and local)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Resources (Web site, e-newsletters, etc.)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Read the Chapter Best Practices Manual for an outline of a member education program!</a:t>
            </a:r>
          </a:p>
        </p:txBody>
      </p:sp>
    </p:spTree>
  </p:cSld>
  <p:clrMapOvr>
    <a:masterClrMapping/>
  </p:clrMapOvr>
  <p:transition spd="med" advTm="10000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1BE45-BD72-4A9E-B52A-12DCECDC2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724D-CDDE-4C10-9EB1-45D01F6E44F4}" type="datetime2">
              <a:rPr lang="en-US" altLang="en-US"/>
              <a:pPr/>
              <a:t>Friday, August 23, 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3CDD5-4E9A-41F8-AE9C-8B1FC8DA7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New Member Recruiting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71B34324-218C-4DC8-BBF6-1579D139AD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altLang="en-US" dirty="0"/>
              <a:t>Organize a service project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27983D8-A3E7-4D9D-BCA6-F815A6139A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8229600" cy="3352800"/>
          </a:xfrm>
        </p:spPr>
        <p:txBody>
          <a:bodyPr/>
          <a:lstStyle/>
          <a:p>
            <a:r>
              <a:rPr lang="en-US" altLang="en-US" dirty="0"/>
              <a:t>This should be organized and performed by the prospective member class</a:t>
            </a:r>
          </a:p>
          <a:p>
            <a:r>
              <a:rPr lang="en-US" altLang="en-US" dirty="0"/>
              <a:t>The best service projects relate to agriculture and/or involve the college of agriculture in some way</a:t>
            </a:r>
          </a:p>
          <a:p>
            <a:r>
              <a:rPr lang="en-US" altLang="en-US" dirty="0"/>
              <a:t>Look for projects that provide publicity for the Alpha Zeta chapter; demonstrate that the chapter is active on campus.</a:t>
            </a:r>
          </a:p>
        </p:txBody>
      </p:sp>
    </p:spTree>
  </p:cSld>
  <p:clrMapOvr>
    <a:masterClrMapping/>
  </p:clrMapOvr>
  <p:transition spd="med" advTm="10000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9BF9F-34B0-41E1-8811-BF156AD4F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724D-CDDE-4C10-9EB1-45D01F6E44F4}" type="datetime2">
              <a:rPr lang="en-US" altLang="en-US"/>
              <a:pPr/>
              <a:t>Friday, August 23, 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2D4BC-2677-4CA0-B896-0B5373668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New Member Recruiting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853232A6-8292-4FFD-8B12-539E0FB8C5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Host a social event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4923DF1-E2AE-41FA-A43D-024673FF0A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Have the prospective members organize a mixer or social gathering for the chapter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Have a theme (decorations, T-shirts, party pics, etc.)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Give them a budget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All members should attend</a:t>
            </a:r>
          </a:p>
          <a:p>
            <a:pPr>
              <a:lnSpc>
                <a:spcPct val="90000"/>
              </a:lnSpc>
            </a:pPr>
            <a:r>
              <a:rPr lang="en-US" altLang="en-US"/>
              <a:t>Make it a fellowship event – members should be getting to know prospectives at this event</a:t>
            </a:r>
          </a:p>
        </p:txBody>
      </p:sp>
    </p:spTree>
  </p:cSld>
  <p:clrMapOvr>
    <a:masterClrMapping/>
  </p:clrMapOvr>
  <p:transition spd="med" advTm="10000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214C5-1F1F-4FFC-9228-FAACDEA93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724D-CDDE-4C10-9EB1-45D01F6E44F4}" type="datetime2">
              <a:rPr lang="en-US" altLang="en-US"/>
              <a:pPr/>
              <a:t>Friday, August 23, 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515BC-67E2-4427-A15E-FA2FA0F48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New Member Recruiting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2F9C3880-69A5-4E14-9DD5-B7BF9FC42D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Approve new members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E85BE10-0A9A-44A5-B591-ABACA7B5AB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Follow procedures outlined in the bylaws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New members must meet all criteria set in the bylaws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Sophomore standing 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Top 40%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Demonstrated leadership; character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All membership fees paid and application turned in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He or she should also meet requirements set by the chapter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Requirements may be more stringent; national standards are minimum</a:t>
            </a:r>
          </a:p>
        </p:txBody>
      </p:sp>
    </p:spTree>
  </p:cSld>
  <p:clrMapOvr>
    <a:masterClrMapping/>
  </p:clrMapOvr>
  <p:transition spd="med" advTm="10000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A8C58-7FAA-4848-A19F-74D105A1C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724D-CDDE-4C10-9EB1-45D01F6E44F4}" type="datetime2">
              <a:rPr lang="en-US" altLang="en-US"/>
              <a:pPr/>
              <a:t>Friday, August 23, 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101D0-BDA1-4514-8E3A-80F209126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New Member Recruiting</a:t>
            </a: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8703FB0B-4921-475D-B924-1E61085F49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Before the initiation…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1DDA630-52E1-4A04-BC5E-185D905885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Make sure members are added to Aznetwork.org and they’ve paid the new student initiation fee.</a:t>
            </a:r>
          </a:p>
          <a:p>
            <a:r>
              <a:rPr lang="en-US" altLang="en-US" dirty="0"/>
              <a:t>Certificates and pins should be presented at the time of the initiation ceremony.</a:t>
            </a:r>
          </a:p>
        </p:txBody>
      </p:sp>
    </p:spTree>
  </p:cSld>
  <p:clrMapOvr>
    <a:masterClrMapping/>
  </p:clrMapOvr>
  <p:transition spd="med" advTm="10000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A04AE-9520-48D4-9906-F75AC32B6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724D-CDDE-4C10-9EB1-45D01F6E44F4}" type="datetime2">
              <a:rPr lang="en-US" altLang="en-US"/>
              <a:pPr/>
              <a:t>Friday, August 23, 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E3BD6-9AD2-45F2-AE2C-D71C02F5E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New Member Recruiting</a:t>
            </a: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F725FD37-80B4-4049-B4CE-6251265005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Initiate new members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E2131F3-8377-4AC3-84BB-73FAC8B837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All chapter members should attend the initiation ritual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Invite local alumni, faculty alumni to the ceremony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The ceremony is formal (suit and tie for gentlemen; suit or dress for ladies) and secret (non-members are not permitted)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Host in a suitable setting (e.g. no windows, space for a large circle)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All required portions of the ritual should be followed as written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Big Brothers/Sisters should present new members with certificates and pins at the conclusion of the ritual</a:t>
            </a:r>
          </a:p>
        </p:txBody>
      </p:sp>
    </p:spTree>
  </p:cSld>
  <p:clrMapOvr>
    <a:masterClrMapping/>
  </p:clrMapOvr>
  <p:transition spd="med" advTm="10000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9C1C7-445A-4481-A689-359546872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724D-CDDE-4C10-9EB1-45D01F6E44F4}" type="datetime2">
              <a:rPr lang="en-US" altLang="en-US"/>
              <a:pPr/>
              <a:t>Friday, August 23, 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592FE-D2D6-4576-9C08-8960F4BCB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New Member Recruiting</a:t>
            </a: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3DA943F1-61D2-4440-97F6-A39ABB42E0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After the initiation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B6D72B4-62D6-485D-B8D8-B1EACB4DD0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 reception for new members, parents, alumni, faculty, friends and significant others is encouraged.</a:t>
            </a:r>
          </a:p>
          <a:p>
            <a:r>
              <a:rPr lang="en-US" altLang="en-US" dirty="0"/>
              <a:t>Inform the members when the next chapter meeting will be held.</a:t>
            </a:r>
          </a:p>
          <a:p>
            <a:r>
              <a:rPr lang="en-US" altLang="en-US" dirty="0"/>
              <a:t>Encourage them to get involved with the chapter!</a:t>
            </a:r>
          </a:p>
        </p:txBody>
      </p:sp>
    </p:spTree>
  </p:cSld>
  <p:clrMapOvr>
    <a:masterClrMapping/>
  </p:clrMapOvr>
  <p:transition spd="med" advTm="10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B9B26-273C-47E9-9749-885E89AB7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724D-CDDE-4C10-9EB1-45D01F6E44F4}" type="datetime2">
              <a:rPr lang="en-US" altLang="en-US"/>
              <a:pPr/>
              <a:t>Friday, August 23, 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B5BC7-AE91-4452-99D3-EC99F8B6E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New Member Recruiting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DD79DF67-BBA2-4A28-A800-872F5E9CB4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 altLang="en-US"/>
              <a:t>Invite all eligible students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DC99F98-C3DB-4418-A524-29FB93A836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438400"/>
            <a:ext cx="8229600" cy="3733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/>
              <a:t>Send a letter and/or e-mail to all students in the Top 40 percent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This is an invitation to join AZ; it’s also an invitation to the informational meeting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Include students from all agricultural disciplines (don’t forget forestry, natural resources, nutrition, biochemistry, etc.)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Cast a wide net: with more members it’s easier to perform service projects, host events and garner support in the college.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Don’t overlook graduate students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All graduate students are eligible for membership</a:t>
            </a:r>
          </a:p>
          <a:p>
            <a:pPr lvl="1">
              <a:lnSpc>
                <a:spcPct val="80000"/>
              </a:lnSpc>
            </a:pPr>
            <a:r>
              <a:rPr lang="en-US" altLang="en-US" sz="2400"/>
              <a:t>They bring experience to the chapter</a:t>
            </a:r>
          </a:p>
        </p:txBody>
      </p:sp>
    </p:spTree>
  </p:cSld>
  <p:clrMapOvr>
    <a:masterClrMapping/>
  </p:clrMapOvr>
  <p:transition spd="med" advTm="10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99F8E-67CB-4F0D-AB31-CD99494AC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724D-CDDE-4C10-9EB1-45D01F6E44F4}" type="datetime2">
              <a:rPr lang="en-US" altLang="en-US"/>
              <a:pPr/>
              <a:t>Friday, August 23, 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EC619-AAD8-4D71-BC3E-F52B17F1E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New Member Recruiting</a:t>
            </a: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E7280FCE-6CF7-438C-B20E-AA152C2009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note about the invitation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275F52C-5E40-4D53-A779-04B91FBB4A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Ask the dean or respected faculty member to send the letter under his or her signature.</a:t>
            </a:r>
          </a:p>
          <a:p>
            <a:r>
              <a:rPr lang="en-US" altLang="en-US"/>
              <a:t>A current member should present the invitation personally</a:t>
            </a:r>
          </a:p>
          <a:p>
            <a:pPr lvl="1"/>
            <a:r>
              <a:rPr lang="en-US" altLang="en-US"/>
              <a:t>Most professors will allow you to do this during a class</a:t>
            </a:r>
          </a:p>
          <a:p>
            <a:r>
              <a:rPr lang="en-US" altLang="en-US"/>
              <a:t>If not, mail the invitation to his or her campus address</a:t>
            </a:r>
          </a:p>
        </p:txBody>
      </p:sp>
    </p:spTree>
  </p:cSld>
  <p:clrMapOvr>
    <a:masterClrMapping/>
  </p:clrMapOvr>
  <p:transition spd="med" advTm="10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2706E-2AE8-4313-B415-E458C9F6B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724D-CDDE-4C10-9EB1-45D01F6E44F4}" type="datetime2">
              <a:rPr lang="en-US" altLang="en-US"/>
              <a:pPr/>
              <a:t>Friday, August 23, 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3BB6E-A9EB-4AC7-A54F-CD642874C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New Member Recruiting</a:t>
            </a: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760B7690-9CA2-4CA5-BBF5-7E3D72A322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Timing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5668ECE-44B2-4063-B5D3-E18E076E8B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To maintain active status, chapters must initiate new members once per year.</a:t>
            </a:r>
          </a:p>
          <a:p>
            <a:r>
              <a:rPr lang="en-US" altLang="en-US"/>
              <a:t>The National Office encourages chapters to initiate new members twice per year in the fall and spring.</a:t>
            </a:r>
          </a:p>
          <a:p>
            <a:r>
              <a:rPr lang="en-US" altLang="en-US"/>
              <a:t>The membership education process should last no longer than six weeks.</a:t>
            </a:r>
          </a:p>
        </p:txBody>
      </p:sp>
    </p:spTree>
  </p:cSld>
  <p:clrMapOvr>
    <a:masterClrMapping/>
  </p:clrMapOvr>
  <p:transition spd="med" advTm="10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DF4DA-5A22-4F47-B65E-13389BF8B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724D-CDDE-4C10-9EB1-45D01F6E44F4}" type="datetime2">
              <a:rPr lang="en-US" altLang="en-US"/>
              <a:pPr/>
              <a:t>Friday, August 23, 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37F42-5F19-4376-BE1D-AFADC0EB2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New Member Recruiting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E66F40A5-456E-475F-BF27-0BA37EC200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Plan an informational meeting and informal social gathering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49F199B-A042-4885-A97B-027CA56D4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 the letter to invite prospective members</a:t>
            </a:r>
          </a:p>
          <a:p>
            <a:r>
              <a:rPr lang="en-US" altLang="en-US"/>
              <a:t>Free food is a hook: BBQ, wine-and-cheese, pot luck events allow you to get to know prospectives in a relaxed setting</a:t>
            </a:r>
          </a:p>
          <a:p>
            <a:r>
              <a:rPr lang="en-US" altLang="en-US"/>
              <a:t>Talk about the activities and benefits of AZ and your chapter</a:t>
            </a:r>
          </a:p>
          <a:p>
            <a:r>
              <a:rPr lang="en-US" altLang="en-US"/>
              <a:t>Present it as more than a resume-builder: Opportunities for leadership development, scholarships, networking, etc.</a:t>
            </a:r>
          </a:p>
        </p:txBody>
      </p:sp>
    </p:spTree>
  </p:cSld>
  <p:clrMapOvr>
    <a:masterClrMapping/>
  </p:clrMapOvr>
  <p:transition spd="med" advTm="1000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3D2A1-772B-4BB5-9662-F7F593DD8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724D-CDDE-4C10-9EB1-45D01F6E44F4}" type="datetime2">
              <a:rPr lang="en-US" altLang="en-US"/>
              <a:pPr/>
              <a:t>Friday, August 23, 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B2DE9-4709-46CB-95C5-5F8E3F421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New Member Recruiting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AE158D6D-CCB3-43D6-A6B0-2C5A40CB1C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Crank up the public relations machine!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7D75323-F9DE-4C7E-97FD-9B14D4F366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/>
              <a:t>Talk it up to your friends, in class, at student organization meetings. 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Encourage faculty to mention AZ in class, or allow chapter representatives to address classes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Reach out: Invite people who are not eligible for membership to attend your informational meeting (i.e. freshmen, recent transfer students, etc.). 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All ag students are potential prospective members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Put up posters in ag buildings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Send out an all-ag college e-mail invitation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Invite faculty and alumni</a:t>
            </a:r>
          </a:p>
        </p:txBody>
      </p:sp>
    </p:spTree>
  </p:cSld>
  <p:clrMapOvr>
    <a:masterClrMapping/>
  </p:clrMapOvr>
  <p:transition spd="med" advTm="1000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B9B26-273C-47E9-9749-885E89AB7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724D-CDDE-4C10-9EB1-45D01F6E44F4}" type="datetime2">
              <a:rPr lang="en-US" altLang="en-US"/>
              <a:pPr/>
              <a:t>Friday, August 23, 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B5BC7-AE91-4452-99D3-EC99F8B6E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New Member Recruiting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DD79DF67-BBA2-4A28-A800-872F5E9CB4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 altLang="en-US" dirty="0"/>
              <a:t>Recruitment is 365 Days a Year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DC99F98-C3DB-4418-A524-29FB93A836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438400"/>
            <a:ext cx="8229600" cy="3733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Recruitment means constantly representing AZ in the best possible light.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Network as much as possible – meet people in your classes, in line at the food court, in meetings for other organizations.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Share your AZ story and let people know why you’re a member.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Wear your letters!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04762569"/>
      </p:ext>
    </p:extLst>
  </p:cSld>
  <p:clrMapOvr>
    <a:masterClrMapping/>
  </p:clrMapOvr>
  <p:transition spd="med" advTm="1000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9E03E-0DD0-416B-AF73-43EC07B3D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724D-CDDE-4C10-9EB1-45D01F6E44F4}" type="datetime2">
              <a:rPr lang="en-US" altLang="en-US"/>
              <a:pPr/>
              <a:t>Friday, August 23, 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29869-2E03-48C6-8286-27F585917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New Member Recruiting</a:t>
            </a: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0C2E0686-83C9-44C1-B56A-A689035831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990600"/>
            <a:ext cx="8229600" cy="1143000"/>
          </a:xfrm>
        </p:spPr>
        <p:txBody>
          <a:bodyPr/>
          <a:lstStyle/>
          <a:p>
            <a:r>
              <a:rPr lang="en-US" altLang="en-US" dirty="0"/>
              <a:t>After the informational meeting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5C52787-590D-465F-97D6-C7FEEB0BAC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229600" cy="3962400"/>
          </a:xfrm>
        </p:spPr>
        <p:txBody>
          <a:bodyPr/>
          <a:lstStyle/>
          <a:p>
            <a:r>
              <a:rPr lang="en-US" altLang="en-US" dirty="0"/>
              <a:t>Personally contact (face-to-face or by phone) all eligible prospective members and potential future members (i.e. freshmen, transfers, etc.)</a:t>
            </a:r>
          </a:p>
          <a:p>
            <a:r>
              <a:rPr lang="en-US" altLang="en-US" dirty="0"/>
              <a:t>Invite eligible prospects out for coffee to get to know them more.</a:t>
            </a:r>
          </a:p>
          <a:p>
            <a:r>
              <a:rPr lang="en-US" altLang="en-US" dirty="0"/>
              <a:t>Follow-up with potential future members (e-mail is OK); reiterate requirements and encourage their interest</a:t>
            </a:r>
          </a:p>
        </p:txBody>
      </p:sp>
    </p:spTree>
  </p:cSld>
  <p:clrMapOvr>
    <a:masterClrMapping/>
  </p:clrMapOvr>
  <p:transition spd="med" advTm="1000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588B8-A9F5-41C0-901B-7830DEF78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724D-CDDE-4C10-9EB1-45D01F6E44F4}" type="datetime2">
              <a:rPr lang="en-US" altLang="en-US"/>
              <a:pPr/>
              <a:t>Friday, August 23, 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2485C-08CF-42FC-8AFD-4ED037DF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New Member Recruiting</a:t>
            </a: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48016497-33A7-4A71-8A24-B05F123463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Formal meeting with prospective members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B010315-0465-4536-97ED-160C38E1EF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Outline the membership education process</a:t>
            </a:r>
          </a:p>
          <a:p>
            <a:pPr lvl="1"/>
            <a:r>
              <a:rPr lang="en-US" altLang="en-US"/>
              <a:t>Schedule </a:t>
            </a:r>
          </a:p>
          <a:p>
            <a:pPr lvl="2"/>
            <a:r>
              <a:rPr lang="en-US" altLang="en-US"/>
              <a:t>The membership education process should not last more than 6 weeks</a:t>
            </a:r>
          </a:p>
          <a:p>
            <a:pPr lvl="1"/>
            <a:r>
              <a:rPr lang="en-US" altLang="en-US"/>
              <a:t>Requirements</a:t>
            </a:r>
          </a:p>
          <a:p>
            <a:pPr lvl="1"/>
            <a:r>
              <a:rPr lang="en-US" altLang="en-US"/>
              <a:t>Expectations</a:t>
            </a:r>
          </a:p>
          <a:p>
            <a:r>
              <a:rPr lang="en-US" altLang="en-US"/>
              <a:t>Big brothers/big sisters should be aware of process</a:t>
            </a:r>
          </a:p>
        </p:txBody>
      </p:sp>
    </p:spTree>
  </p:cSld>
  <p:clrMapOvr>
    <a:masterClrMapping/>
  </p:clrMapOvr>
  <p:transition spd="med" advTm="10000">
    <p:fade/>
  </p:transition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gency FB"/>
        <a:ea typeface=""/>
        <a:cs typeface=""/>
      </a:majorFont>
      <a:minorFont>
        <a:latin typeface="Agency F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0B883EE759C4439ED2FD36CCC72F50" ma:contentTypeVersion="8" ma:contentTypeDescription="Create a new document." ma:contentTypeScope="" ma:versionID="d6bf36ac4c5a731019ba7085623b9009">
  <xsd:schema xmlns:xsd="http://www.w3.org/2001/XMLSchema" xmlns:xs="http://www.w3.org/2001/XMLSchema" xmlns:p="http://schemas.microsoft.com/office/2006/metadata/properties" xmlns:ns2="483ddff2-9b2b-4368-b8cd-378ac60c41e5" xmlns:ns3="7be81b6f-3a39-4b41-b96d-5ff74bb01f81" targetNamespace="http://schemas.microsoft.com/office/2006/metadata/properties" ma:root="true" ma:fieldsID="f116a0c9e56ca6fe5d0559038ceb04e9" ns2:_="" ns3:_="">
    <xsd:import namespace="483ddff2-9b2b-4368-b8cd-378ac60c41e5"/>
    <xsd:import namespace="7be81b6f-3a39-4b41-b96d-5ff74bb01f8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3ddff2-9b2b-4368-b8cd-378ac60c41e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e81b6f-3a39-4b41-b96d-5ff74bb01f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1A4C2D-04F0-4511-BF5E-A5474107B637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A3AE624F-974D-4EF1-A790-6B3F40D904E1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FD55DBA2-E2A7-4389-A490-5ABD218189B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1352BAC-CB5C-477B-B1FD-02F304F74D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3ddff2-9b2b-4368-b8cd-378ac60c41e5"/>
    <ds:schemaRef ds:uri="7be81b6f-3a39-4b41-b96d-5ff74bb01f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1870B988-EFE4-4A9C-BA45-43EF75747454}">
  <ds:schemaRefs>
    <ds:schemaRef ds:uri="7be81b6f-3a39-4b41-b96d-5ff74bb01f81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483ddff2-9b2b-4368-b8cd-378ac60c41e5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</TotalTime>
  <Words>1090</Words>
  <Application>Microsoft Office PowerPoint</Application>
  <PresentationFormat>On-screen Show (4:3)</PresentationFormat>
  <Paragraphs>134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Agency FB</vt:lpstr>
      <vt:lpstr>1_Default Design</vt:lpstr>
      <vt:lpstr>New Member Recruiting</vt:lpstr>
      <vt:lpstr>Invite all eligible students</vt:lpstr>
      <vt:lpstr>A note about the invitation</vt:lpstr>
      <vt:lpstr>Timing</vt:lpstr>
      <vt:lpstr>Plan an informational meeting and informal social gathering</vt:lpstr>
      <vt:lpstr>Crank up the public relations machine!</vt:lpstr>
      <vt:lpstr>Recruitment is 365 Days a Year</vt:lpstr>
      <vt:lpstr>After the informational meeting</vt:lpstr>
      <vt:lpstr>Formal meeting with prospective members</vt:lpstr>
      <vt:lpstr>Add Prospective Members to AZNetwork.org</vt:lpstr>
      <vt:lpstr>Assign big brothers/big sisters</vt:lpstr>
      <vt:lpstr>What should be covered in member education?</vt:lpstr>
      <vt:lpstr>Organize a service project</vt:lpstr>
      <vt:lpstr>Host a social event</vt:lpstr>
      <vt:lpstr>Approve new members</vt:lpstr>
      <vt:lpstr>Before the initiation…</vt:lpstr>
      <vt:lpstr>Initiate new members</vt:lpstr>
      <vt:lpstr>After the initiation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Member Recruiting</dc:title>
  <dc:creator>REUWEE</dc:creator>
  <cp:lastModifiedBy>Whitney Wilgus</cp:lastModifiedBy>
  <cp:revision>14</cp:revision>
  <dcterms:created xsi:type="dcterms:W3CDTF">2005-07-19T21:33:25Z</dcterms:created>
  <dcterms:modified xsi:type="dcterms:W3CDTF">2019-08-23T14:43:09Z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AQU3VKAFUFY6-1604783432-12484</vt:lpwstr>
  </property>
  <property fmtid="{D5CDD505-2E9C-101B-9397-08002B2CF9AE}" pid="3" name="_dlc_DocIdItemGuid">
    <vt:lpwstr>c990794f-9b9a-4e23-ad6a-dcc95451477f</vt:lpwstr>
  </property>
  <property fmtid="{D5CDD505-2E9C-101B-9397-08002B2CF9AE}" pid="4" name="_dlc_DocIdUrl">
    <vt:lpwstr>https://amr.sharepoint.com/sites/amrfiles/_layouts/15/DocIdRedir.aspx?ID=AQU3VKAFUFY6-1604783432-12484, AQU3VKAFUFY6-1604783432-12484</vt:lpwstr>
  </property>
</Properties>
</file>